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50" r:id="rId2"/>
    <p:sldId id="320" r:id="rId3"/>
    <p:sldId id="338" r:id="rId4"/>
    <p:sldId id="339" r:id="rId5"/>
    <p:sldId id="329" r:id="rId6"/>
    <p:sldId id="332" r:id="rId7"/>
    <p:sldId id="333" r:id="rId8"/>
    <p:sldId id="288" r:id="rId9"/>
    <p:sldId id="334" r:id="rId10"/>
    <p:sldId id="335" r:id="rId11"/>
    <p:sldId id="336" r:id="rId12"/>
    <p:sldId id="315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14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124" d="100"/>
          <a:sy n="124" d="100"/>
        </p:scale>
        <p:origin x="138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0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0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0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0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Probabilités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2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159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					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	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	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Quelle est la valeur 						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  <m: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32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481" t="-1149" r="-1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07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					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	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	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Quelle est la valeur 						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fr-FR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32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481" t="-1149" r="-1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15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3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(B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)?</a:t>
                </a:r>
              </a:p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			</a:t>
                </a:r>
              </a:p>
              <a:p>
                <a:pPr marL="0" indent="0" algn="just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320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3200" b="0" i="0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3200" dirty="0" smtClean="0">
                    <a:solidFill>
                      <a:schemeClr val="accent3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(B)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=0,4</m:t>
                    </m:r>
                  </m:oMath>
                </a14:m>
                <a:endParaRPr lang="fr-FR" sz="3200" dirty="0" smtClean="0">
                  <a:solidFill>
                    <a:schemeClr val="accent3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bar>
                  </m:oMath>
                </a14:m>
                <a:endParaRPr lang="fr-FR" sz="32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9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22300" y="3522323"/>
            <a:ext cx="786916" cy="8118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025" y="2909664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429000"/>
            <a:ext cx="111188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2019956" y="4428401"/>
            <a:ext cx="1111884" cy="5847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7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B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A				P(A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B)?</a:t>
                </a:r>
              </a:p>
              <a:p>
                <a:pPr marL="0" indent="0" algn="just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</a:t>
                </a:r>
                <a:r>
                  <a:rPr lang="fr-FR" sz="3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			 		  </a:t>
                </a:r>
              </a:p>
              <a:p>
                <a:pPr marL="0" indent="0" algn="just"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P(A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B)=P(A)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3200" b="0" i="0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(B)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</a:t>
                </a:r>
                <a:r>
                  <a:rPr lang="fr-FR" sz="3200" dirty="0" smtClean="0">
                    <a:solidFill>
                      <a:schemeClr val="accent3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0,1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fr-FR" sz="3200" dirty="0" smtClean="0">
                    <a:solidFill>
                      <a:schemeClr val="accent3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0,2</a:t>
                </a:r>
                <a:endParaRPr lang="fr-FR" sz="3200" dirty="0">
                  <a:solidFill>
                    <a:schemeClr val="accent3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	    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0,02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8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60890" y="3446423"/>
            <a:ext cx="763842" cy="9373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871" y="2848045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383445"/>
            <a:ext cx="1111884" cy="241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611560" y="3573016"/>
            <a:ext cx="864095" cy="5847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2123728" y="2636912"/>
            <a:ext cx="792089" cy="5847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201645" y="4500409"/>
            <a:ext cx="4011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00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0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691680" y="5013176"/>
                <a:ext cx="521297" cy="55502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r-FR" sz="3000" b="0" i="1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000" b="0" i="0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</m:oMath>
                  </m:oMathPara>
                </a14:m>
                <a:endParaRPr lang="fr-FR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5013176"/>
                <a:ext cx="521297" cy="5550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962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B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				P(B)?</a:t>
                </a:r>
              </a:p>
              <a:p>
                <a:pPr marL="0" indent="0" algn="just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P(B)=P(A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B) + </a:t>
                </a:r>
                <a:r>
                  <a:rPr lang="fr-FR" sz="3200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fr-FR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B)</a:t>
                </a:r>
                <a:endParaRPr lang="fr-FR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	       = 0,1</a:t>
                </a:r>
                <a14:m>
                  <m:oMath xmlns:m="http://schemas.openxmlformats.org/officeDocument/2006/math">
                    <m:r>
                      <a:rPr lang="fr-FR" sz="32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0,2 + </a:t>
                </a:r>
                <a:r>
                  <a:rPr lang="fr-FR" sz="3200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0,9</a:t>
                </a:r>
                <a14:m>
                  <m:oMath xmlns:m="http://schemas.openxmlformats.org/officeDocument/2006/math">
                    <m:r>
                      <a:rPr lang="fr-FR" sz="32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32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0,4</m:t>
                    </m:r>
                  </m:oMath>
                </a14:m>
                <a:endParaRPr lang="fr-FR" sz="3200" dirty="0" smtClean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</a:t>
                </a:r>
                <a:r>
                  <a:rPr lang="fr-FR" sz="3200" dirty="0" smtClean="0">
                    <a:solidFill>
                      <a:schemeClr val="accent3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0,02 + </a:t>
                </a:r>
                <a:r>
                  <a:rPr lang="fr-FR" sz="3200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0,36</a:t>
                </a:r>
                <a:endParaRPr lang="fr-FR" sz="32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      </a:t>
                </a:r>
                <a:r>
                  <a:rPr lang="fr-FR" sz="32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0,38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9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60890" y="3625371"/>
            <a:ext cx="658782" cy="758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871" y="2848045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383445"/>
            <a:ext cx="1111884" cy="241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201645" y="4500409"/>
            <a:ext cx="401199" cy="5078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70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27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708512" y="5013176"/>
                <a:ext cx="487633" cy="50879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r-FR" sz="2700" b="0" i="1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700" b="0" i="0" cap="none" spc="0" dirty="0" smtClean="0">
                              <a:ln w="0"/>
                              <a:solidFill>
                                <a:schemeClr val="tx1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</m:oMath>
                  </m:oMathPara>
                </a14:m>
                <a:endParaRPr lang="fr-FR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512" y="5013176"/>
                <a:ext cx="487633" cy="5087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625001" y="3121804"/>
            <a:ext cx="4267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fr-FR" sz="27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203848" y="3429000"/>
                <a:ext cx="655950" cy="55412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2700" b="0" i="1" cap="none" spc="0" smtClean="0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fr-FR" sz="2700" b="0" i="0" cap="none" spc="0" smtClean="0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bar>
                  </m:oMath>
                </a14:m>
                <a:r>
                  <a:rPr lang="fr-FR" sz="2700" b="0" cap="none" spc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  </a:t>
                </a:r>
                <a:endParaRPr lang="fr-FR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429000"/>
                <a:ext cx="655950" cy="55412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llipse 12"/>
          <p:cNvSpPr/>
          <p:nvPr/>
        </p:nvSpPr>
        <p:spPr>
          <a:xfrm>
            <a:off x="611560" y="3625371"/>
            <a:ext cx="792088" cy="47086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2051720" y="2636912"/>
            <a:ext cx="864097" cy="52322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741658" y="4805472"/>
            <a:ext cx="733997" cy="477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2123728" y="4472151"/>
            <a:ext cx="928407" cy="5005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170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F : « le licencié est une femme » A : « le licencié est un adulte »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(A</a:t>
                </a:r>
                <a:r>
                  <a:rPr lang="fr-FR" sz="2400" dirty="0" smtClean="0"/>
                  <a:t>)?</a:t>
                </a:r>
                <a:r>
                  <a:rPr lang="fr-FR" sz="2800" dirty="0" smtClean="0"/>
                  <a:t>	</a:t>
                </a:r>
              </a:p>
              <a:p>
                <a:pPr marL="0" indent="0"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	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8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fr-FR" sz="2800" dirty="0">
                    <a:solidFill>
                      <a:srgbClr val="00B050"/>
                    </a:solidFill>
                  </a:rPr>
                  <a:t>(A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140</m:t>
                        </m:r>
                      </m:den>
                    </m:f>
                  </m:oMath>
                </a14:m>
                <a:r>
                  <a:rPr lang="fr-FR" sz="36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3600" dirty="0" smtClean="0">
                    <a:solidFill>
                      <a:srgbClr val="00B05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fr-FR" sz="36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963" t="-1008" b="-7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5831325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6929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Ellipse 3"/>
          <p:cNvSpPr/>
          <p:nvPr/>
        </p:nvSpPr>
        <p:spPr>
          <a:xfrm>
            <a:off x="3995936" y="3068960"/>
            <a:ext cx="720080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3995936" y="3501008"/>
            <a:ext cx="720080" cy="36004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433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F : « le licencié est une femme » A : « le licencié est un adulte »</a:t>
                </a:r>
              </a:p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P(A</a:t>
                </a:r>
                <a14:m>
                  <m:oMath xmlns:m="http://schemas.openxmlformats.org/officeDocument/2006/math">
                    <m:r>
                      <a:rPr lang="fr-F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400" dirty="0" smtClean="0"/>
                  <a:t>F)?</a:t>
                </a:r>
                <a:r>
                  <a:rPr lang="fr-FR" sz="2800" dirty="0" smtClean="0"/>
                  <a:t>	</a:t>
                </a:r>
              </a:p>
              <a:p>
                <a:pPr marL="0" indent="0"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	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		</a:t>
                </a:r>
                <a:r>
                  <a:rPr lang="fr-FR" sz="2800" dirty="0"/>
                  <a:t> 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P(A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800" dirty="0">
                    <a:solidFill>
                      <a:srgbClr val="00B050"/>
                    </a:solidFill>
                  </a:rPr>
                  <a:t>F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fr-FR" sz="36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3600" dirty="0" smtClean="0">
                    <a:solidFill>
                      <a:srgbClr val="00B050"/>
                    </a:solidFill>
                  </a:rPr>
                  <a:t>=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0,2</m:t>
                    </m:r>
                  </m:oMath>
                </a14:m>
                <a:endParaRPr lang="fr-FR" sz="3200" dirty="0" smtClean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1111" t="-1008" b="-7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0116753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6929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Ellipse 3"/>
          <p:cNvSpPr/>
          <p:nvPr/>
        </p:nvSpPr>
        <p:spPr>
          <a:xfrm>
            <a:off x="3995936" y="3068960"/>
            <a:ext cx="720080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5364088" y="3501008"/>
            <a:ext cx="864096" cy="36004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042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200" dirty="0" smtClean="0">
                    <a:solidFill>
                      <a:schemeClr val="tx1"/>
                    </a:solidFill>
                  </a:rPr>
                  <a:t>F : « le licencié est une femme » A : « le licencié est un adulte »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40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24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2400" dirty="0"/>
                  <a:t>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24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dirty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</m:oMath>
                </a14:m>
                <a:r>
                  <a:rPr lang="fr-FR" sz="2400" dirty="0" smtClean="0"/>
                  <a:t>)?</a:t>
                </a:r>
                <a:r>
                  <a:rPr lang="fr-FR" sz="2800" dirty="0" smtClean="0"/>
                  <a:t>	</a:t>
                </a:r>
              </a:p>
              <a:p>
                <a:pPr marL="0" indent="0"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	</a:t>
                </a:r>
                <a:r>
                  <a:rPr lang="fr-FR" sz="2800" dirty="0" smtClean="0">
                    <a:solidFill>
                      <a:srgbClr val="00B050"/>
                    </a:solidFill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2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28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2800" dirty="0">
                    <a:solidFill>
                      <a:srgbClr val="00B050"/>
                    </a:solidFill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2800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80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</m:oMath>
                </a14:m>
                <a:r>
                  <a:rPr lang="fr-FR" sz="2800" dirty="0" smtClean="0">
                    <a:solidFill>
                      <a:srgbClr val="00B050"/>
                    </a:solidFill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120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fr-FR" sz="36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3200" dirty="0" smtClean="0">
                    <a:solidFill>
                      <a:srgbClr val="00B050"/>
                    </a:solidFill>
                  </a:rPr>
                  <a:t>=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0,6</m:t>
                    </m:r>
                  </m:oMath>
                </a14:m>
                <a:endParaRPr lang="fr-FR" sz="3200" dirty="0" smtClean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963" t="-10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0116753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6929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Ellipse 4"/>
          <p:cNvSpPr/>
          <p:nvPr/>
        </p:nvSpPr>
        <p:spPr>
          <a:xfrm>
            <a:off x="5436096" y="2564904"/>
            <a:ext cx="720080" cy="36004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2411760" y="2564904"/>
            <a:ext cx="864096" cy="360040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12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hasard.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</a:t>
                </a:r>
                <a:r>
                  <a:rPr lang="fr-FR" sz="2400" dirty="0" smtClean="0"/>
                  <a:t>P (A) ?</a:t>
                </a:r>
              </a:p>
              <a:p>
                <a:pPr marL="0" indent="0">
                  <a:buNone/>
                </a:pPr>
                <a:r>
                  <a:rPr lang="fr-FR" sz="3200" dirty="0"/>
                  <a:t>	</a:t>
                </a:r>
                <a:r>
                  <a:rPr lang="fr-FR" sz="3200" dirty="0" smtClean="0"/>
                  <a:t>				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2+8=30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rgbClr val="00B050"/>
                    </a:solidFill>
                  </a:rPr>
                  <a:t>	</a:t>
                </a:r>
                <a:r>
                  <a:rPr lang="fr-FR" sz="3200" dirty="0" smtClean="0">
                    <a:solidFill>
                      <a:srgbClr val="00B050"/>
                    </a:solidFill>
                  </a:rPr>
                  <a:t>			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A contient 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éléments.</a:t>
                </a:r>
              </a:p>
              <a:p>
                <a:pPr marL="0" indent="0">
                  <a:buNone/>
                </a:pPr>
                <a:r>
                  <a:rPr lang="fr-FR" sz="2400" dirty="0"/>
                  <a:t>	</a:t>
                </a:r>
                <a:r>
                  <a:rPr lang="fr-FR" sz="2400" dirty="0" smtClean="0"/>
                  <a:t>			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P(A)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0,3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111" t="-10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658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	Quelle est la valeur de 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3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(B)?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bar>
                  </m:oMath>
                </a14:m>
                <a:endParaRPr lang="fr-FR" sz="32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917" r="-18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22300" y="3522323"/>
            <a:ext cx="786916" cy="8118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025" y="2909664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429000"/>
            <a:ext cx="111188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88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hasard.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</a:t>
                </a:r>
                <a:r>
                  <a:rPr lang="fr-FR" sz="2800" dirty="0" smtClean="0"/>
                  <a:t>P (B</a:t>
                </a:r>
                <a14:m>
                  <m:oMath xmlns:m="http://schemas.openxmlformats.org/officeDocument/2006/math">
                    <m:r>
                      <a:rPr lang="fr-F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800" dirty="0" smtClean="0"/>
                  <a:t>C)?</a:t>
                </a:r>
              </a:p>
              <a:p>
                <a:pPr marL="0" indent="0">
                  <a:buNone/>
                </a:pPr>
                <a:endParaRPr lang="fr-FR" sz="2800" dirty="0" smtClean="0"/>
              </a:p>
              <a:p>
                <a:pPr marL="0" indent="0">
                  <a:buNone/>
                </a:pPr>
                <a:r>
                  <a:rPr lang="fr-FR" sz="3200" dirty="0"/>
                  <a:t>	</a:t>
                </a:r>
                <a:r>
                  <a:rPr lang="fr-FR" sz="3200" dirty="0" smtClean="0"/>
                  <a:t>				</a:t>
                </a:r>
                <a:r>
                  <a:rPr lang="fr-FR" sz="2400" dirty="0"/>
                  <a:t> 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B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400" dirty="0">
                    <a:solidFill>
                      <a:srgbClr val="00B050"/>
                    </a:solidFill>
                  </a:rPr>
                  <a:t>C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 contient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éléments.</a:t>
                </a:r>
              </a:p>
              <a:p>
                <a:pPr marL="0" indent="0">
                  <a:buNone/>
                </a:pPr>
                <a:r>
                  <a:rPr lang="fr-FR" sz="2400" dirty="0"/>
                  <a:t>	</a:t>
                </a:r>
                <a:r>
                  <a:rPr lang="fr-FR" sz="2400" dirty="0" smtClean="0"/>
                  <a:t>			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P(</a:t>
                </a:r>
                <a:r>
                  <a:rPr lang="fr-FR" sz="2400" dirty="0">
                    <a:solidFill>
                      <a:srgbClr val="00B050"/>
                    </a:solidFill>
                  </a:rPr>
                  <a:t>B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C)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0,02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111" t="-1022" r="-2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779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hasard.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80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  <m:r>
                      <a:rPr lang="fr-FR" sz="28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2800">
                        <a:latin typeface="Cambria Math" panose="02040503050406030204" pitchFamily="18" charset="0"/>
                      </a:rPr>
                      <m:t>A</m:t>
                    </m:r>
                    <m:r>
                      <a:rPr lang="fr-FR" sz="2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800" dirty="0" smtClean="0"/>
                  <a:t>?</a:t>
                </a:r>
              </a:p>
              <a:p>
                <a:pPr marL="0" indent="0">
                  <a:buNone/>
                </a:pPr>
                <a:r>
                  <a:rPr lang="fr-FR" sz="3200" dirty="0"/>
                  <a:t>	</a:t>
                </a:r>
                <a:r>
                  <a:rPr lang="fr-FR" sz="3200" dirty="0" smtClean="0"/>
                  <a:t>				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10+2+8=20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00B050"/>
                    </a:solidFill>
                  </a:rPr>
                  <a:t>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				B contient  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0 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éléments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00B050"/>
                    </a:solidFill>
                  </a:rPr>
                  <a:t>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				dont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dans A.</a:t>
                </a:r>
              </a:p>
              <a:p>
                <a:pPr marL="0" indent="0">
                  <a:buNone/>
                </a:pPr>
                <a:r>
                  <a:rPr lang="fr-FR" sz="2400" dirty="0"/>
                  <a:t>	</a:t>
                </a:r>
                <a:r>
                  <a:rPr lang="fr-FR" sz="2400" dirty="0" smtClean="0"/>
                  <a:t>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  <m:r>
                      <a:rPr lang="fr-FR" sz="24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24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fr-FR" sz="24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400" dirty="0"/>
                  <a:t> 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0,4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111" t="-10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906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4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hasard.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8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d>
                      <m:d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280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d>
                  </m:oMath>
                </a14:m>
                <a:r>
                  <a:rPr lang="fr-FR" sz="2800" dirty="0" smtClean="0"/>
                  <a:t>?</a:t>
                </a:r>
              </a:p>
              <a:p>
                <a:pPr marL="0" indent="0">
                  <a:buNone/>
                </a:pPr>
                <a:r>
                  <a:rPr lang="fr-FR" sz="3200" dirty="0"/>
                  <a:t>	</a:t>
                </a:r>
                <a:r>
                  <a:rPr lang="fr-FR" sz="3200" dirty="0" smtClean="0"/>
                  <a:t>				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8+2=10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00B050"/>
                    </a:solidFill>
                  </a:rPr>
                  <a:t>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				C contient 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0 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éléments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00B050"/>
                    </a:solidFill>
                  </a:rPr>
                  <a:t>	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				dont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dans B.</a:t>
                </a:r>
              </a:p>
              <a:p>
                <a:pPr marL="0" indent="0">
                  <a:buNone/>
                </a:pPr>
                <a:r>
                  <a:rPr lang="fr-FR" sz="2400" dirty="0"/>
                  <a:t>	</a:t>
                </a:r>
                <a:r>
                  <a:rPr lang="fr-FR" sz="2400" dirty="0" smtClean="0"/>
                  <a:t>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fr-FR" sz="24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fr-FR" sz="24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400" dirty="0"/>
                  <a:t> </a:t>
                </a:r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2400" dirty="0" smtClean="0">
                    <a:solidFill>
                      <a:srgbClr val="00B050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0,2</m:t>
                    </m:r>
                  </m:oMath>
                </a14:m>
                <a:endParaRPr lang="fr-FR" sz="2400" dirty="0" smtClean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111" t="-10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40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	Quelle est la valeur de 						</a:t>
                </a: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P(A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)?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bar>
                  </m:oMath>
                </a14:m>
                <a:endParaRPr lang="fr-FR" sz="32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917" r="-18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22300" y="3522323"/>
            <a:ext cx="786916" cy="8118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025" y="2909664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429000"/>
            <a:ext cx="111188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70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considère l’arbre pondéré ci-dessous.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	Quelle est la valeur de 						</a:t>
                </a: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P(B)?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B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bar>
                  </m:oMath>
                </a14:m>
                <a:endParaRPr lang="fr-FR" sz="32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32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fr-FR" sz="32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917" r="-18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0,1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574757"/>
                <a:ext cx="7920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0,9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58" y="4788441"/>
                <a:ext cx="73399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0,2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36912"/>
                <a:ext cx="7920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0,8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86409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0,4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613" y="4428401"/>
                <a:ext cx="74571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0,6</m:t>
                      </m:r>
                    </m:oMath>
                  </m:oMathPara>
                </a14:m>
                <a:endParaRPr lang="fr-F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70" y="5517232"/>
                <a:ext cx="6114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922300" y="3522323"/>
            <a:ext cx="786916" cy="8118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922300" y="4334609"/>
            <a:ext cx="802432" cy="879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021025" y="2909664"/>
            <a:ext cx="1110815" cy="536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019956" y="3429000"/>
            <a:ext cx="111188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125931" y="4832085"/>
            <a:ext cx="1005909" cy="5171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2123728" y="5356547"/>
            <a:ext cx="1008112" cy="39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6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F : « le licencié est une femme »</a:t>
                </a: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 : « le licencié est un adulte »</a:t>
                </a:r>
              </a:p>
              <a:p>
                <a:pPr marL="0" indent="0" algn="ctr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Déterminer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(A).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1481" t="-10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6929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6929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8867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F : « le licencié est une femme »</a:t>
                </a: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 : « le licencié est un adulte »</a:t>
                </a:r>
              </a:p>
              <a:p>
                <a:pPr marL="0" indent="0" algn="ctr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Déterminer P(A</a:t>
                </a:r>
                <a14:m>
                  <m:oMath xmlns:m="http://schemas.openxmlformats.org/officeDocument/2006/math">
                    <m:r>
                      <a:rPr lang="fr-F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F).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1481" t="-10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0382527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0382527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006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Voici la répartition des licenciés d’un club de tennis</a:t>
                </a: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400" dirty="0" smtClean="0">
                    <a:solidFill>
                      <a:schemeClr val="tx1"/>
                    </a:solidFill>
                  </a:rPr>
                  <a:t>On prélève au hasard la fiche d’un des licenciés et on note :</a:t>
                </a:r>
                <a:endParaRPr lang="fr-FR" sz="28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F : « le licencié est une femme »</a:t>
                </a:r>
              </a:p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 : « le licencié est un adulte »</a:t>
                </a:r>
              </a:p>
              <a:p>
                <a:pPr marL="0" indent="0" algn="ctr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Déterminer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fr-FR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28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</m:acc>
                      </m:sub>
                    </m:sSub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28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8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).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784"/>
                <a:ext cx="8229600" cy="4839816"/>
              </a:xfrm>
              <a:blipFill>
                <a:blip r:embed="rId2"/>
                <a:stretch>
                  <a:fillRect l="-1481" t="-10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809100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378042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378042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140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300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809100"/>
                  </p:ext>
                </p:extLst>
              </p:nvPr>
            </p:nvGraphicFramePr>
            <p:xfrm>
              <a:off x="683568" y="2060848"/>
              <a:ext cx="5832648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8162">
                      <a:extLst>
                        <a:ext uri="{9D8B030D-6E8A-4147-A177-3AD203B41FA5}">
                          <a16:colId xmlns:a16="http://schemas.microsoft.com/office/drawing/2014/main" val="1152547080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98117586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1684787751"/>
                        </a:ext>
                      </a:extLst>
                    </a:gridCol>
                    <a:gridCol w="1458162">
                      <a:extLst>
                        <a:ext uri="{9D8B030D-6E8A-4147-A177-3AD203B41FA5}">
                          <a16:colId xmlns:a16="http://schemas.microsoft.com/office/drawing/2014/main" val="351806113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Hommes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Femmes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2400" b="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8642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Jeunes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09211" r="-200417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109211" r="-101255" b="-2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109211" r="-1255" b="-22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02205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Adultes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212000" r="-200417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212000" r="-101255" b="-1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212000" r="-1255" b="-1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664713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fr-FR" sz="2400" dirty="0" smtClean="0">
                              <a:solidFill>
                                <a:schemeClr val="tx1"/>
                              </a:solidFill>
                            </a:rPr>
                            <a:t>Total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12000" r="-200417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37" t="-312000" r="-101255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837" t="-312000" r="-1255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07161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6299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					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	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	</a:t>
                </a:r>
                <a:r>
                  <a:rPr lang="fr-FR" sz="3200" dirty="0" smtClean="0"/>
                  <a:t>Quelle est la valeur 						de P (A)?</a:t>
                </a: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481" t="-1149" r="-1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270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2800" dirty="0" smtClean="0">
                    <a:solidFill>
                      <a:schemeClr val="tx1"/>
                    </a:solidFill>
                  </a:rPr>
                  <a:t>A, B et C sont trois sous-ensembles d’un univers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comportant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 éléments. Le nombre d’éléments est indiqué dans chaque partie. On choisit un élément de l’univers au hasard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					</a:t>
                </a:r>
              </a:p>
              <a:p>
                <a:pPr marL="0" indent="0"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	</a:t>
                </a:r>
                <a:r>
                  <a:rPr lang="fr-FR" sz="3200" dirty="0" smtClean="0">
                    <a:solidFill>
                      <a:schemeClr val="tx2"/>
                    </a:solidFill>
                  </a:rPr>
                  <a:t>				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Quelle est la valeur 						de P(B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fr-FR" sz="3200" dirty="0">
                    <a:solidFill>
                      <a:schemeClr val="tx1"/>
                    </a:solidFill>
                  </a:rPr>
                  <a:t>C</a:t>
                </a:r>
                <a:r>
                  <a:rPr lang="fr-FR" sz="3200" dirty="0" smtClean="0">
                    <a:solidFill>
                      <a:schemeClr val="tx1"/>
                    </a:solidFill>
                  </a:rPr>
                  <a:t>)?</a:t>
                </a:r>
                <a:endParaRPr lang="fr-FR" sz="3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767808"/>
              </a:xfrm>
              <a:blipFill>
                <a:blip r:embed="rId2"/>
                <a:stretch>
                  <a:fillRect l="-1481" t="-1149" r="-1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43608" y="3789040"/>
            <a:ext cx="3744416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1403648" y="3933056"/>
            <a:ext cx="1728192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123728" y="429309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4437112"/>
            <a:ext cx="127444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905" y="3284984"/>
                <a:ext cx="5661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27584" y="3780329"/>
            <a:ext cx="10801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fr-FR" sz="32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704" y="5364505"/>
            <a:ext cx="4299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fr-FR" sz="3200" b="0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45812" y="5004465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fr-F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9" y="3996353"/>
                <a:ext cx="136815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500409"/>
                <a:ext cx="4320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5148481"/>
                <a:ext cx="576064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5" y="4572417"/>
                <a:ext cx="43204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72417"/>
                <a:ext cx="720079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cap="none" spc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50</m:t>
                      </m:r>
                    </m:oMath>
                  </m:oMathPara>
                </a14:m>
                <a:endParaRPr lang="fr-FR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780329"/>
                <a:ext cx="74251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90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1631</TotalTime>
  <Words>727</Words>
  <Application>Microsoft Office PowerPoint</Application>
  <PresentationFormat>Affichage à l'écran (4:3)</PresentationFormat>
  <Paragraphs>376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Calibri</vt:lpstr>
      <vt:lpstr>Cambria Math</vt:lpstr>
      <vt:lpstr>Constantia</vt:lpstr>
      <vt:lpstr>Wingdings 2</vt:lpstr>
      <vt:lpstr>Débit</vt:lpstr>
      <vt:lpstr>Probabilités Série 2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isabelle</cp:lastModifiedBy>
  <cp:revision>133</cp:revision>
  <dcterms:created xsi:type="dcterms:W3CDTF">2017-06-06T15:31:06Z</dcterms:created>
  <dcterms:modified xsi:type="dcterms:W3CDTF">2021-01-06T19:19:33Z</dcterms:modified>
</cp:coreProperties>
</file>